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aleway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8" roundtripDataSignature="AMtx7mgY7oPJBOY9OjbdVCMYiWpzbtCoa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bold.fntdata"/><Relationship Id="rId30" Type="http://schemas.openxmlformats.org/officeDocument/2006/relationships/font" Target="fonts/Raleway-regular.fntdata"/><Relationship Id="rId11" Type="http://schemas.openxmlformats.org/officeDocument/2006/relationships/slide" Target="slides/slide6.xml"/><Relationship Id="rId33" Type="http://schemas.openxmlformats.org/officeDocument/2006/relationships/font" Target="fonts/Raleway-boldItalic.fntdata"/><Relationship Id="rId10" Type="http://schemas.openxmlformats.org/officeDocument/2006/relationships/slide" Target="slides/slide5.xml"/><Relationship Id="rId32" Type="http://schemas.openxmlformats.org/officeDocument/2006/relationships/font" Target="fonts/Raleway-italic.fntdata"/><Relationship Id="rId13" Type="http://schemas.openxmlformats.org/officeDocument/2006/relationships/slide" Target="slides/slide8.xml"/><Relationship Id="rId35" Type="http://schemas.openxmlformats.org/officeDocument/2006/relationships/font" Target="fonts/Lato-bold.fntdata"/><Relationship Id="rId12" Type="http://schemas.openxmlformats.org/officeDocument/2006/relationships/slide" Target="slides/slide7.xml"/><Relationship Id="rId34" Type="http://schemas.openxmlformats.org/officeDocument/2006/relationships/font" Target="fonts/Lato-regular.fntdata"/><Relationship Id="rId15" Type="http://schemas.openxmlformats.org/officeDocument/2006/relationships/slide" Target="slides/slide10.xml"/><Relationship Id="rId37" Type="http://schemas.openxmlformats.org/officeDocument/2006/relationships/font" Target="fonts/Lato-boldItalic.fntdata"/><Relationship Id="rId14" Type="http://schemas.openxmlformats.org/officeDocument/2006/relationships/slide" Target="slides/slide9.xml"/><Relationship Id="rId36" Type="http://schemas.openxmlformats.org/officeDocument/2006/relationships/font" Target="fonts/Lat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customschemas.google.com/relationships/presentationmetadata" Target="meta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1.png>
</file>

<file path=ppt/media/image14.png>
</file>

<file path=ppt/media/image15.png>
</file>

<file path=ppt/media/image16.png>
</file>

<file path=ppt/media/image17.png>
</file>

<file path=ppt/media/image3.png>
</file>

<file path=ppt/media/image4.jpg>
</file>

<file path=ppt/media/image6.jp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2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2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6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3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3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3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3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3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2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2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3" name="Google Shape;23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" name="Google Shape;24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2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2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2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" name="Google Shape;33;p2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2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2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29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29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" name="Google Shape;42;p3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3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3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45;p3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" name="Google Shape;49;p3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3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31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31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3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32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3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3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32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3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" name="Google Shape;63;p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3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3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3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3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3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3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3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stefan.popescu@fmi.unibuc.ro" TargetMode="External"/><Relationship Id="rId4" Type="http://schemas.openxmlformats.org/officeDocument/2006/relationships/image" Target="../media/image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6.jpg"/><Relationship Id="rId6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hyperlink" Target="https://unibucro0.sharepoint.com/:p:/s/AlgoritmiAvansati2023/EQeyl_hlScBDuyRtb1LGHlcBHFz7ZkRVsWO1SXC7Ehp8Jg?e=6ltD7F" TargetMode="External"/><Relationship Id="rId6" Type="http://schemas.openxmlformats.org/officeDocument/2006/relationships/image" Target="../media/image11.png"/><Relationship Id="rId7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hyperlink" Target="https://unibucro0.sharepoint.com/:p:/s/AlgoritmiAvansati2023/EQeyl_hlScBDuyRtb1LGHlcBHFz7ZkRVsWO1SXC7Ehp8Jg?e=6ltD7F" TargetMode="External"/><Relationship Id="rId6" Type="http://schemas.openxmlformats.org/officeDocument/2006/relationships/image" Target="../media/image11.png"/><Relationship Id="rId7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Relationship Id="rId4" Type="http://schemas.openxmlformats.org/officeDocument/2006/relationships/image" Target="../media/image17.png"/><Relationship Id="rId5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unibucro0.sharepoint.com/:p:/s/AlgoritmiAvansati2023/EQeyl_hlScBDuyRtb1LGHlcBHFz7ZkRVsWO1SXC7Ehp8Jg?e=6ltD7F" TargetMode="External"/><Relationship Id="rId4" Type="http://schemas.openxmlformats.org/officeDocument/2006/relationships/image" Target="../media/image7.png"/><Relationship Id="rId5" Type="http://schemas.openxmlformats.org/officeDocument/2006/relationships/image" Target="../media/image6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drive.google.com/file/d/1Y1Q7t_AlnyA_vr4OkwE6VE3-gWl6Ppqd/view?usp=sharing" TargetMode="External"/><Relationship Id="rId4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 txBox="1"/>
          <p:nvPr>
            <p:ph type="ctrTitle"/>
          </p:nvPr>
        </p:nvSpPr>
        <p:spPr>
          <a:xfrm>
            <a:off x="1582375" y="763200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9981"/>
              <a:buNone/>
            </a:pPr>
            <a:r>
              <a:rPr lang="ro"/>
              <a:t>Algoritmi Avansați 2023</a:t>
            </a:r>
            <a:br>
              <a:rPr lang="ro"/>
            </a:br>
            <a:r>
              <a:rPr lang="ro"/>
              <a:t>c-10</a:t>
            </a:r>
            <a:br>
              <a:rPr lang="ro"/>
            </a:br>
            <a:r>
              <a:rPr lang="ro" sz="3300"/>
              <a:t>Vertex Cover Problem, Linear Programming</a:t>
            </a:r>
            <a:endParaRPr sz="3300"/>
          </a:p>
        </p:txBody>
      </p:sp>
      <p:sp>
        <p:nvSpPr>
          <p:cNvPr id="87" name="Google Shape;87;p1"/>
          <p:cNvSpPr txBox="1"/>
          <p:nvPr>
            <p:ph idx="1" type="subTitle"/>
          </p:nvPr>
        </p:nvSpPr>
        <p:spPr>
          <a:xfrm>
            <a:off x="729625" y="3401500"/>
            <a:ext cx="7688100" cy="15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b="1" lang="ro"/>
              <a:t>Lect. Dr. Ștefan Popescu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b="1" lang="ro"/>
              <a:t>Email: </a:t>
            </a:r>
            <a:r>
              <a:rPr b="1" lang="ro" u="sng">
                <a:solidFill>
                  <a:schemeClr val="hlink"/>
                </a:solidFill>
                <a:hlinkClick r:id="rId3"/>
              </a:rPr>
              <a:t>stefan.popescu@fmi.unibuc.ro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ro"/>
              <a:t>Grup Teams:</a:t>
            </a:r>
            <a:br>
              <a:rPr lang="ro"/>
            </a:b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81000" y="3358800"/>
            <a:ext cx="5485325" cy="178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67" name="Google Shape;167;p10"/>
          <p:cNvSpPr txBox="1"/>
          <p:nvPr>
            <p:ph idx="1" type="body"/>
          </p:nvPr>
        </p:nvSpPr>
        <p:spPr>
          <a:xfrm>
            <a:off x="729450" y="2078875"/>
            <a:ext cx="3842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INPUT: G=(V,E)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S=S∪{x}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lui x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68" name="Google Shape;16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0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0"/>
          <p:cNvSpPr txBox="1"/>
          <p:nvPr/>
        </p:nvSpPr>
        <p:spPr>
          <a:xfrm>
            <a:off x="5499600" y="2591525"/>
            <a:ext cx="3590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Q2. Algoritmul de alături: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o" sz="1400" u="none" cap="none" strike="noStrike">
                <a:solidFill>
                  <a:srgbClr val="274E13"/>
                </a:solidFill>
                <a:latin typeface="Lato"/>
                <a:ea typeface="Lato"/>
                <a:cs typeface="Lato"/>
                <a:sym typeface="Lato"/>
              </a:rPr>
              <a:t>poate furniza si un răspuns de  100 de ori mai slab decât soluția optimă</a:t>
            </a:r>
            <a:endParaRPr b="1" i="0" sz="1400" u="none" cap="none" strike="noStrike">
              <a:solidFill>
                <a:srgbClr val="274E1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2" name="Google Shape;172;p1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41175" y="3549150"/>
            <a:ext cx="1613976" cy="1613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78" name="Google Shape;178;p11"/>
          <p:cNvSpPr txBox="1"/>
          <p:nvPr>
            <p:ph idx="1" type="body"/>
          </p:nvPr>
        </p:nvSpPr>
        <p:spPr>
          <a:xfrm>
            <a:off x="729450" y="2078875"/>
            <a:ext cx="3842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INPUT: G=(V,E)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S=S∪{x}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lui x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79" name="Google Shape;17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1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1"/>
          <p:cNvSpPr txBox="1"/>
          <p:nvPr/>
        </p:nvSpPr>
        <p:spPr>
          <a:xfrm>
            <a:off x="5499600" y="2591525"/>
            <a:ext cx="3590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Q3. Cum putem modifica algoritmul alăturat astfel încât să îmbunătățim rezultatul? </a:t>
            </a:r>
            <a:endParaRPr b="1" i="0" sz="1400" u="none" cap="none" strike="noStrike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2" name="Google Shape;182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88" name="Google Shape;188;p12"/>
          <p:cNvSpPr txBox="1"/>
          <p:nvPr>
            <p:ph idx="1" type="body"/>
          </p:nvPr>
        </p:nvSpPr>
        <p:spPr>
          <a:xfrm>
            <a:off x="729450" y="2078875"/>
            <a:ext cx="47703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INPUT: G=(V,E)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</a:t>
            </a:r>
            <a:r>
              <a:rPr b="1" lang="ro" u="sng">
                <a:solidFill>
                  <a:schemeClr val="dk1"/>
                </a:solidFill>
              </a:rPr>
              <a:t>{x,y}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</a:t>
            </a:r>
            <a:r>
              <a:rPr b="1" lang="ro" u="sng">
                <a:solidFill>
                  <a:schemeClr val="dk1"/>
                </a:solidFill>
              </a:rPr>
              <a:t>lui x și lui y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89" name="Google Shape;18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2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2"/>
          <p:cNvSpPr txBox="1"/>
          <p:nvPr/>
        </p:nvSpPr>
        <p:spPr>
          <a:xfrm>
            <a:off x="5499600" y="2591525"/>
            <a:ext cx="3590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Q3. Cum putem modifica algoritmul alăturat astfel încât să îmbunătățim rezultatul? </a:t>
            </a:r>
            <a:endParaRPr b="1" i="0" sz="1400" u="none" cap="none" strike="noStrike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2" name="Google Shape;192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087250" y="3727050"/>
            <a:ext cx="286675" cy="31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99" name="Google Shape;199;p13"/>
          <p:cNvSpPr txBox="1"/>
          <p:nvPr>
            <p:ph idx="1" type="body"/>
          </p:nvPr>
        </p:nvSpPr>
        <p:spPr>
          <a:xfrm>
            <a:off x="452500" y="2078875"/>
            <a:ext cx="47703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ApproxVertexCover 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</a:t>
            </a:r>
            <a:r>
              <a:rPr b="1" lang="ro" u="sng">
                <a:solidFill>
                  <a:schemeClr val="dk1"/>
                </a:solidFill>
              </a:rPr>
              <a:t>{x,y}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</a:t>
            </a:r>
            <a:r>
              <a:rPr b="1" lang="ro" u="sng">
                <a:solidFill>
                  <a:schemeClr val="dk1"/>
                </a:solidFill>
              </a:rPr>
              <a:t>lui x și lui y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00" name="Google Shape;200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13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13"/>
          <p:cNvSpPr txBox="1"/>
          <p:nvPr/>
        </p:nvSpPr>
        <p:spPr>
          <a:xfrm>
            <a:off x="5499600" y="2591525"/>
            <a:ext cx="3590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Deși pare o abordare cel puțin ciudată, algoritmul alăturat este un algoritm 2-aproximativ pentru vertex cover problem! </a:t>
            </a:r>
            <a:endParaRPr b="1" i="0" sz="1400" u="none" cap="none" strike="noStrike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3" name="Google Shape;203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1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782450" y="3727050"/>
            <a:ext cx="286675" cy="31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210" name="Google Shape;210;p14"/>
          <p:cNvSpPr txBox="1"/>
          <p:nvPr>
            <p:ph idx="1" type="body"/>
          </p:nvPr>
        </p:nvSpPr>
        <p:spPr>
          <a:xfrm>
            <a:off x="452500" y="2078875"/>
            <a:ext cx="47703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ApproxVertexCover 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</a:t>
            </a:r>
            <a:r>
              <a:rPr b="1" lang="ro" u="sng">
                <a:solidFill>
                  <a:schemeClr val="dk1"/>
                </a:solidFill>
              </a:rPr>
              <a:t>{x,y}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</a:t>
            </a:r>
            <a:r>
              <a:rPr b="1" lang="ro" u="sng">
                <a:solidFill>
                  <a:schemeClr val="dk1"/>
                </a:solidFill>
              </a:rPr>
              <a:t>lui x și lui y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11" name="Google Shape;21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4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14"/>
          <p:cNvSpPr txBox="1"/>
          <p:nvPr/>
        </p:nvSpPr>
        <p:spPr>
          <a:xfrm>
            <a:off x="5499600" y="2591525"/>
            <a:ext cx="3590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Deși pare o abordare cel puțin ciudată, algoritmul alăturat 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AutoNum type="arabicParenR"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generează o acoperire validă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AutoNum type="arabicParenR"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este un algoritm 2-aproximativ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i="0" sz="1400" u="none" cap="none" strike="noStrike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4" name="Google Shape;214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087250" y="3727050"/>
            <a:ext cx="286675" cy="31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221" name="Google Shape;221;p15"/>
          <p:cNvSpPr txBox="1"/>
          <p:nvPr>
            <p:ph idx="1" type="body"/>
          </p:nvPr>
        </p:nvSpPr>
        <p:spPr>
          <a:xfrm>
            <a:off x="452500" y="2078875"/>
            <a:ext cx="47703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ApproxVertexCover 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</a:t>
            </a:r>
            <a:r>
              <a:rPr b="1" lang="ro" u="sng">
                <a:solidFill>
                  <a:schemeClr val="dk1"/>
                </a:solidFill>
              </a:rPr>
              <a:t>{x,y}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</a:t>
            </a:r>
            <a:r>
              <a:rPr b="1" lang="ro" u="sng">
                <a:solidFill>
                  <a:schemeClr val="dk1"/>
                </a:solidFill>
              </a:rPr>
              <a:t>lui x și lui y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22" name="Google Shape;22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15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5"/>
          <p:cNvSpPr txBox="1"/>
          <p:nvPr/>
        </p:nvSpPr>
        <p:spPr>
          <a:xfrm>
            <a:off x="5499600" y="2591525"/>
            <a:ext cx="3590700" cy="16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Lema 1. Fie G=(V,E) un graf neorientat și OPT cardinalul unei acoperiri de grad minim a lui G. Fie </a:t>
            </a:r>
            <a:r>
              <a:rPr b="1" i="0" lang="ro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</a:t>
            </a:r>
            <a:r>
              <a:rPr b="1" lang="ro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*</a:t>
            </a:r>
            <a:r>
              <a:rPr b="1" i="0" lang="ro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⊂E o mulțime de muchii nod disjuncte.</a:t>
            </a:r>
            <a:br>
              <a:rPr b="1" i="0" lang="ro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i="0" lang="ro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Atunci avem că OPT≥|E</a:t>
            </a:r>
            <a:r>
              <a:rPr b="1" lang="ro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*</a:t>
            </a:r>
            <a:r>
              <a:rPr b="1" i="0" lang="ro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|</a:t>
            </a:r>
            <a:endParaRPr b="1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ro" sz="1300" u="sng" cap="none" strike="noStrik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Demonstratie</a:t>
            </a:r>
            <a:endParaRPr b="1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i="0" sz="1400" u="none" cap="none" strike="noStrike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5" name="Google Shape;225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087250" y="3727050"/>
            <a:ext cx="286675" cy="31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232" name="Google Shape;232;p16"/>
          <p:cNvSpPr txBox="1"/>
          <p:nvPr>
            <p:ph idx="1" type="body"/>
          </p:nvPr>
        </p:nvSpPr>
        <p:spPr>
          <a:xfrm>
            <a:off x="452500" y="2078875"/>
            <a:ext cx="47703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ApproxVertexCover 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</a:t>
            </a:r>
            <a:r>
              <a:rPr b="1" lang="ro" u="sng">
                <a:solidFill>
                  <a:schemeClr val="dk1"/>
                </a:solidFill>
              </a:rPr>
              <a:t>{x,y}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</a:t>
            </a:r>
            <a:r>
              <a:rPr b="1" lang="ro" u="sng">
                <a:solidFill>
                  <a:schemeClr val="dk1"/>
                </a:solidFill>
              </a:rPr>
              <a:t>lui x și lui y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33" name="Google Shape;23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16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6"/>
          <p:cNvSpPr txBox="1"/>
          <p:nvPr/>
        </p:nvSpPr>
        <p:spPr>
          <a:xfrm>
            <a:off x="5499600" y="2591525"/>
            <a:ext cx="35907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Teorema 2. Algoritmul alăturat este un algoritm 2 aproximativ pentru VCP.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lang="ro" sz="130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Demonstratie</a:t>
            </a:r>
            <a:endParaRPr b="1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i="0" sz="1400" u="none" cap="none" strike="noStrike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6" name="Google Shape;236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000725" y="464888"/>
            <a:ext cx="2032424" cy="203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1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087250" y="3727050"/>
            <a:ext cx="286675" cy="31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Complicam Problema!</a:t>
            </a:r>
            <a:br>
              <a:rPr lang="ro"/>
            </a:br>
            <a:r>
              <a:rPr lang="ro"/>
              <a:t>Weighted Vertex Problem.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 </a:t>
            </a:r>
            <a:endParaRPr/>
          </a:p>
        </p:txBody>
      </p:sp>
      <p:sp>
        <p:nvSpPr>
          <p:cNvPr id="243" name="Google Shape;243;p17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un graf G=(V,E) - un graf simplu, si f:V➝R</a:t>
            </a:r>
            <a:r>
              <a:rPr b="1" baseline="-25000" lang="ro"/>
              <a:t>+</a:t>
            </a:r>
            <a:r>
              <a:rPr b="1" lang="ro"/>
              <a:t> care asociază fiecărui vârf, un cost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Trebuie să găsim o acoperire de varfuri S astfel încât să minimizăm:</a:t>
            </a:r>
            <a:br>
              <a:rPr b="1" lang="ro"/>
            </a:br>
            <a:br>
              <a:rPr b="1" lang="ro"/>
            </a:br>
            <a:r>
              <a:rPr b="1" lang="ro"/>
              <a:t>Este dificil să găsim un algoritm aproximativ pt aceasta  problemă prin metodele ”tradiționale”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Tb sa gasim o abordare noua!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44" name="Google Shape;24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17"/>
          <p:cNvPicPr preferRelativeResize="0"/>
          <p:nvPr/>
        </p:nvPicPr>
        <p:blipFill rotWithShape="1">
          <a:blip r:embed="rId4">
            <a:alphaModFix/>
          </a:blip>
          <a:srcRect b="33271" l="0" r="7235" t="0"/>
          <a:stretch/>
        </p:blipFill>
        <p:spPr>
          <a:xfrm>
            <a:off x="7111575" y="464900"/>
            <a:ext cx="2032423" cy="19494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lt;math xmlns=&quot;http://www.w3.org/1998/Math/MathML&quot;&gt;&lt;munder&gt;&lt;mrow&gt;&lt;mo&gt;&amp;#x2211;&lt;/mo&gt;&lt;mi&gt;f&lt;/mi&gt;&lt;mfenced&gt;&lt;mi&gt;v&lt;/mi&gt;&lt;/mfenced&gt;&lt;/mrow&gt;&lt;mrow&gt;&lt;mi&gt;v&lt;/mi&gt;&lt;mo&gt;&amp;#x2208;&lt;/mo&gt;&lt;mi&gt;S&lt;/mi&gt;&lt;/mrow&gt;&lt;/munder&gt;&lt;/math&gt;" id="246" name="Google Shape;246;p17" title="stack sum f open parentheses v close parentheses with v element of S below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34050" y="2492275"/>
            <a:ext cx="630700" cy="37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Programare Liniara</a:t>
            </a:r>
            <a:endParaRPr/>
          </a:p>
        </p:txBody>
      </p:sp>
      <p:sp>
        <p:nvSpPr>
          <p:cNvPr id="252" name="Google Shape;252;p18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O problemă de programare liniară arată în felul următor: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o funcție de ”cost” cu </a:t>
            </a:r>
            <a:r>
              <a:rPr i="1" lang="ro" sz="1900"/>
              <a:t>d</a:t>
            </a:r>
            <a:r>
              <a:rPr lang="ro" sz="1900"/>
              <a:t> variabile x</a:t>
            </a:r>
            <a:r>
              <a:rPr baseline="-25000" lang="ro" sz="1900"/>
              <a:t>1</a:t>
            </a:r>
            <a:r>
              <a:rPr lang="ro" sz="1900"/>
              <a:t>, x</a:t>
            </a:r>
            <a:r>
              <a:rPr baseline="-25000" lang="ro" sz="1900"/>
              <a:t>2</a:t>
            </a:r>
            <a:r>
              <a:rPr lang="ro" sz="1900"/>
              <a:t>, …, x</a:t>
            </a:r>
            <a:r>
              <a:rPr baseline="-25000" lang="ro" sz="1900"/>
              <a:t>d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o" sz="1900"/>
              <a:t>un set de </a:t>
            </a:r>
            <a:r>
              <a:rPr i="1" lang="ro" sz="1900"/>
              <a:t>n</a:t>
            </a:r>
            <a:r>
              <a:rPr lang="ro" sz="1900"/>
              <a:t> constrângeri liniare peste variabilele x</a:t>
            </a:r>
            <a:r>
              <a:rPr baseline="-25000" lang="ro" sz="1900"/>
              <a:t>1</a:t>
            </a:r>
            <a:r>
              <a:rPr lang="ro" sz="1900"/>
              <a:t>, x</a:t>
            </a:r>
            <a:r>
              <a:rPr baseline="-25000" lang="ro" sz="1900"/>
              <a:t>2</a:t>
            </a:r>
            <a:r>
              <a:rPr lang="ro" sz="1900"/>
              <a:t>, …, x</a:t>
            </a:r>
            <a:r>
              <a:rPr baseline="-25000" lang="ro" sz="1900"/>
              <a:t>d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ro" sz="1900"/>
              <a:t>Scopul este asignarea de valori pentru variabilele de tip x</a:t>
            </a:r>
            <a:r>
              <a:rPr baseline="-25000" lang="ro" sz="1900"/>
              <a:t>i</a:t>
            </a:r>
            <a:r>
              <a:rPr lang="ro" sz="1900"/>
              <a:t> astfel încât să minimizăm (sau, după caz, să maximizăm) funcția de cost, respectand totodata toate cele </a:t>
            </a:r>
            <a:r>
              <a:rPr i="1" lang="ro" sz="1900"/>
              <a:t>n </a:t>
            </a:r>
            <a:r>
              <a:rPr lang="ro" sz="1900"/>
              <a:t>constrangeri</a:t>
            </a:r>
            <a:endParaRPr sz="1900"/>
          </a:p>
        </p:txBody>
      </p:sp>
      <p:pic>
        <p:nvPicPr>
          <p:cNvPr id="253" name="Google Shape;25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Programare Liniara</a:t>
            </a:r>
            <a:endParaRPr/>
          </a:p>
        </p:txBody>
      </p:sp>
      <p:sp>
        <p:nvSpPr>
          <p:cNvPr id="260" name="Google Shape;260;p19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O problemă de programare liniară arată în felul următor: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Ex: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Tb minimizat c</a:t>
            </a:r>
            <a:r>
              <a:rPr baseline="-25000" lang="ro" sz="1900"/>
              <a:t>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c</a:t>
            </a:r>
            <a:r>
              <a:rPr baseline="-25000" lang="ro" sz="1900"/>
              <a:t>d</a:t>
            </a:r>
            <a:r>
              <a:rPr lang="ro" sz="1900"/>
              <a:t>x</a:t>
            </a:r>
            <a:r>
              <a:rPr baseline="-25000" lang="ro" sz="1900"/>
              <a:t>d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astfel încât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a</a:t>
            </a:r>
            <a:r>
              <a:rPr baseline="-25000" lang="ro" sz="1900"/>
              <a:t>1,1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1,d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</a:t>
            </a:r>
            <a:r>
              <a:rPr baseline="-25000" lang="ro" sz="1900"/>
              <a:t>1</a:t>
            </a:r>
            <a:endParaRPr baseline="-25000"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 a</a:t>
            </a:r>
            <a:r>
              <a:rPr baseline="-25000" lang="ro" sz="1900"/>
              <a:t>2,1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2,d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</a:t>
            </a:r>
            <a:r>
              <a:rPr baseline="-25000" lang="ro" sz="1900"/>
              <a:t>2</a:t>
            </a:r>
            <a:endParaRPr baseline="-25000"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…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SzPts val="1300"/>
              <a:buNone/>
            </a:pPr>
            <a:r>
              <a:rPr lang="ro" sz="1900"/>
              <a:t>a</a:t>
            </a:r>
            <a:r>
              <a:rPr baseline="-25000" lang="ro" sz="1900"/>
              <a:t>n,1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n,d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</a:t>
            </a:r>
            <a:r>
              <a:rPr baseline="-25000" lang="ro" sz="1900"/>
              <a:t>n</a:t>
            </a:r>
            <a:endParaRPr baseline="-25000" sz="1900"/>
          </a:p>
        </p:txBody>
      </p:sp>
      <p:pic>
        <p:nvPicPr>
          <p:cNvPr id="261" name="Google Shape;26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94" name="Google Shape;94;p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Problema:</a:t>
            </a:r>
            <a:br>
              <a:rPr b="1" lang="ro"/>
            </a:br>
            <a:r>
              <a:rPr b="1" lang="ro"/>
              <a:t>Fie o rețea de calculatoare în care trebuie să testăm toate conexiunile.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Pentru a testa conexiunile, trebuie să instalăm un program software pe mai multe calculatoare. Acest program poate testa toate conexiunile directe care pleacă din respectivul calculator.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95" name="Google Shape;9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2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43725" y="468175"/>
            <a:ext cx="2146425" cy="214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Programare Liniara</a:t>
            </a:r>
            <a:endParaRPr/>
          </a:p>
        </p:txBody>
      </p:sp>
      <p:sp>
        <p:nvSpPr>
          <p:cNvPr id="268" name="Google Shape;268;p20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O constrângere poate conține adunări de variabile,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poate folosi inegalități de orice tip (&lt;,&gt;,&gt;=,&lt;=,=)</a:t>
            </a:r>
            <a:br>
              <a:rPr lang="ro" sz="1900"/>
            </a:br>
            <a:br>
              <a:rPr lang="ro" sz="1900"/>
            </a:br>
            <a:r>
              <a:rPr lang="ro" sz="1900"/>
              <a:t>O constrângere nu poate fi opțională! Toate constrângerile sunt ”binding”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SzPts val="1300"/>
              <a:buNone/>
            </a:pPr>
            <a:r>
              <a:rPr lang="ro" sz="1900"/>
              <a:t>În constrangeri nu pot apărea elemente de forma ”x</a:t>
            </a:r>
            <a:r>
              <a:rPr baseline="-25000" lang="ro" sz="1900"/>
              <a:t>i</a:t>
            </a:r>
            <a:r>
              <a:rPr lang="ro" sz="1900"/>
              <a:t>*x</a:t>
            </a:r>
            <a:r>
              <a:rPr baseline="-25000" lang="ro" sz="1900"/>
              <a:t>j</a:t>
            </a:r>
            <a:r>
              <a:rPr lang="ro" sz="1900"/>
              <a:t>” sau ”x</a:t>
            </a:r>
            <a:r>
              <a:rPr baseline="30000" lang="ro" sz="1900"/>
              <a:t>2</a:t>
            </a:r>
            <a:r>
              <a:rPr lang="ro" sz="1900"/>
              <a:t>” - trebuie sa fie liniare!</a:t>
            </a:r>
            <a:endParaRPr sz="1900"/>
          </a:p>
        </p:txBody>
      </p:sp>
      <p:pic>
        <p:nvPicPr>
          <p:cNvPr id="269" name="Google Shape;26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Programare Liniara</a:t>
            </a:r>
            <a:endParaRPr/>
          </a:p>
        </p:txBody>
      </p:sp>
      <p:sp>
        <p:nvSpPr>
          <p:cNvPr id="276" name="Google Shape;276;p21"/>
          <p:cNvSpPr txBox="1"/>
          <p:nvPr>
            <p:ph idx="1" type="body"/>
          </p:nvPr>
        </p:nvSpPr>
        <p:spPr>
          <a:xfrm>
            <a:off x="195325" y="1979975"/>
            <a:ext cx="56604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O problemă de programare liniară arată în felul următor: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Ex: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Tb minimizat c</a:t>
            </a:r>
            <a:r>
              <a:rPr baseline="-25000" lang="ro" sz="1900"/>
              <a:t>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c</a:t>
            </a:r>
            <a:r>
              <a:rPr baseline="-25000" lang="ro" sz="1900"/>
              <a:t>d</a:t>
            </a:r>
            <a:r>
              <a:rPr lang="ro" sz="1900"/>
              <a:t>x</a:t>
            </a:r>
            <a:r>
              <a:rPr baseline="-25000" lang="ro" sz="1900"/>
              <a:t>d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astfel încât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a</a:t>
            </a:r>
            <a:r>
              <a:rPr baseline="-25000" lang="ro" sz="1900"/>
              <a:t>1,1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1,d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b1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 a</a:t>
            </a:r>
            <a:r>
              <a:rPr baseline="-25000" lang="ro" sz="1900"/>
              <a:t>2,1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2,d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b2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…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SzPts val="1300"/>
              <a:buNone/>
            </a:pPr>
            <a:r>
              <a:rPr lang="ro" sz="1900"/>
              <a:t>a</a:t>
            </a:r>
            <a:r>
              <a:rPr baseline="-25000" lang="ro" sz="1900"/>
              <a:t>n,1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n,d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b1</a:t>
            </a:r>
            <a:endParaRPr sz="1900"/>
          </a:p>
        </p:txBody>
      </p:sp>
      <p:pic>
        <p:nvPicPr>
          <p:cNvPr id="277" name="Google Shape;27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1"/>
          <p:cNvSpPr txBox="1"/>
          <p:nvPr/>
        </p:nvSpPr>
        <p:spPr>
          <a:xfrm>
            <a:off x="5835900" y="2789350"/>
            <a:ext cx="3219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Astfel de sisteme pot fi rezolvate în timp polinomial prin algoritmi </a:t>
            </a:r>
            <a:r>
              <a:rPr b="0" i="1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simplex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(vezi cursul de Tehnici de Optimizare).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Programare Liniara</a:t>
            </a:r>
            <a:endParaRPr/>
          </a:p>
        </p:txBody>
      </p:sp>
      <p:sp>
        <p:nvSpPr>
          <p:cNvPr id="285" name="Google Shape;285;p22"/>
          <p:cNvSpPr txBox="1"/>
          <p:nvPr>
            <p:ph idx="1" type="body"/>
          </p:nvPr>
        </p:nvSpPr>
        <p:spPr>
          <a:xfrm>
            <a:off x="195325" y="1979975"/>
            <a:ext cx="56604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O problemă de programare liniară arată în felul următor: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Ex: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Tb minimizat c</a:t>
            </a:r>
            <a:r>
              <a:rPr baseline="-25000" lang="ro" sz="1900"/>
              <a:t>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c</a:t>
            </a:r>
            <a:r>
              <a:rPr baseline="-25000" lang="ro" sz="1900"/>
              <a:t>d</a:t>
            </a:r>
            <a:r>
              <a:rPr lang="ro" sz="1900"/>
              <a:t>x</a:t>
            </a:r>
            <a:r>
              <a:rPr baseline="-25000" lang="ro" sz="1900"/>
              <a:t>d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astfel încât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a</a:t>
            </a:r>
            <a:r>
              <a:rPr baseline="-25000" lang="ro" sz="1900"/>
              <a:t>1,1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1,d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b1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 a</a:t>
            </a:r>
            <a:r>
              <a:rPr baseline="-25000" lang="ro" sz="1900"/>
              <a:t>2,1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2,d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b2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…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SzPts val="1300"/>
              <a:buNone/>
            </a:pPr>
            <a:r>
              <a:rPr lang="ro" sz="1900"/>
              <a:t>a</a:t>
            </a:r>
            <a:r>
              <a:rPr baseline="-25000" lang="ro" sz="1900"/>
              <a:t>n,1</a:t>
            </a:r>
            <a:r>
              <a:rPr lang="ro" sz="1900"/>
              <a:t>x</a:t>
            </a:r>
            <a:r>
              <a:rPr baseline="-25000" lang="ro" sz="1900"/>
              <a:t>1</a:t>
            </a:r>
            <a:r>
              <a:rPr lang="ro" sz="1900"/>
              <a:t> + · · · + a</a:t>
            </a:r>
            <a:r>
              <a:rPr baseline="-25000" lang="ro" sz="1900"/>
              <a:t>n,d</a:t>
            </a:r>
            <a:r>
              <a:rPr lang="ro" sz="1900"/>
              <a:t>x</a:t>
            </a:r>
            <a:r>
              <a:rPr baseline="-25000" lang="ro" sz="1900"/>
              <a:t>d</a:t>
            </a:r>
            <a:r>
              <a:rPr lang="ro" sz="1900"/>
              <a:t> ≤ b1</a:t>
            </a:r>
            <a:endParaRPr sz="1900"/>
          </a:p>
        </p:txBody>
      </p:sp>
      <p:pic>
        <p:nvPicPr>
          <p:cNvPr id="286" name="Google Shape;28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22"/>
          <p:cNvSpPr txBox="1"/>
          <p:nvPr/>
        </p:nvSpPr>
        <p:spPr>
          <a:xfrm>
            <a:off x="5835900" y="2789350"/>
            <a:ext cx="32193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Astfel de sisteme pot fi rezolvate în timp polinomial prin algoritmi </a:t>
            </a:r>
            <a:r>
              <a:rPr b="0" i="1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simplex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(vezi cursul de Tehnici de Optimizare).</a:t>
            </a: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OBSERVAȚIE:</a:t>
            </a:r>
            <a:b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Algoritmii simplex rezolvă inegalitatea pentru </a:t>
            </a:r>
            <a:r>
              <a:rPr b="1" i="0" lang="ro" sz="1400" u="none" cap="none" strike="noStrike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x</a:t>
            </a:r>
            <a:r>
              <a:rPr b="1" baseline="-25000" i="0" lang="ro" sz="1400" u="none" cap="none" strike="noStrike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i </a:t>
            </a:r>
            <a:r>
              <a:rPr b="1" i="0" lang="ro" sz="1400" u="none" cap="none" strike="noStrike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- numere reale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!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Revenim la WVCP (slide 16)</a:t>
            </a:r>
            <a:endParaRPr/>
          </a:p>
        </p:txBody>
      </p:sp>
      <p:sp>
        <p:nvSpPr>
          <p:cNvPr id="294" name="Google Shape;294;p23"/>
          <p:cNvSpPr txBox="1"/>
          <p:nvPr>
            <p:ph idx="1" type="body"/>
          </p:nvPr>
        </p:nvSpPr>
        <p:spPr>
          <a:xfrm>
            <a:off x="195325" y="1979975"/>
            <a:ext cx="56604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 sz="1900"/>
              <a:t>Putem formula această problemă ca o problemă de programare liniară:</a:t>
            </a:r>
            <a:endParaRPr sz="1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Demonstratie</a:t>
            </a:r>
            <a:endParaRPr b="1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SzPts val="1300"/>
              <a:buNone/>
            </a:pPr>
            <a:r>
              <a:t/>
            </a:r>
            <a:endParaRPr sz="1900"/>
          </a:p>
        </p:txBody>
      </p:sp>
      <p:pic>
        <p:nvPicPr>
          <p:cNvPr id="295" name="Google Shape;295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23"/>
          <p:cNvSpPr txBox="1"/>
          <p:nvPr/>
        </p:nvSpPr>
        <p:spPr>
          <a:xfrm>
            <a:off x="5835900" y="2789350"/>
            <a:ext cx="32193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Astfel de sisteme pot fi rezolvate în timp polinomial prin algoritmi </a:t>
            </a:r>
            <a:r>
              <a:rPr b="0" i="1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simplex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(vezi cursul de Tehnici de Optimizare).</a:t>
            </a: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OBSERVAȚIE:</a:t>
            </a:r>
            <a:b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Algoritmii simplex rezolvă inegalitatea pentru </a:t>
            </a:r>
            <a:r>
              <a:rPr b="1" i="0" lang="ro" sz="1400" u="none" cap="none" strike="noStrike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x</a:t>
            </a:r>
            <a:r>
              <a:rPr b="1" baseline="-25000" i="0" lang="ro" sz="1400" u="none" cap="none" strike="noStrike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i </a:t>
            </a:r>
            <a:r>
              <a:rPr b="1" i="0" lang="ro" sz="1400" u="none" cap="none" strike="noStrike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- numere reale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!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Further reading:</a:t>
            </a:r>
            <a:endParaRPr/>
          </a:p>
        </p:txBody>
      </p:sp>
      <p:sp>
        <p:nvSpPr>
          <p:cNvPr id="303" name="Google Shape;303;p24"/>
          <p:cNvSpPr txBox="1"/>
          <p:nvPr>
            <p:ph idx="1" type="body"/>
          </p:nvPr>
        </p:nvSpPr>
        <p:spPr>
          <a:xfrm>
            <a:off x="729450" y="2078875"/>
            <a:ext cx="48234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u="sng">
                <a:solidFill>
                  <a:schemeClr val="hlink"/>
                </a:solidFill>
                <a:hlinkClick r:id="rId3"/>
              </a:rPr>
              <a:t>Suport de curs saptamana 4 (engl)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304" name="Google Shape;304;p24"/>
          <p:cNvPicPr preferRelativeResize="0"/>
          <p:nvPr/>
        </p:nvPicPr>
        <p:blipFill rotWithShape="1">
          <a:blip r:embed="rId4">
            <a:alphaModFix/>
          </a:blip>
          <a:srcRect b="35615" l="10602" r="29362" t="2884"/>
          <a:stretch/>
        </p:blipFill>
        <p:spPr>
          <a:xfrm>
            <a:off x="5552845" y="502475"/>
            <a:ext cx="3591153" cy="2069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03" name="Google Shape;103;p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Problema:</a:t>
            </a:r>
            <a:br>
              <a:rPr b="1" lang="ro"/>
            </a:br>
            <a:r>
              <a:rPr b="1" lang="ro"/>
              <a:t>Fie o rețea de calculatoare în care trebuie să testăm toate conexiunile.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Pentru a testa conexiunile, trebuie să instalăm un program software pe mai multe calculatoare. Acest program poate testa toate conexiunile directe care pleacă din respectivul calculator.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Evident, putem instala acest program pentru a monitoriza întreaga rețea, dar dorim să minimizam intervenția. Deci se pune problema găsirii unei submulțimi de calculatoare  de cardinal minim care să poată monitoriza întreaga rețea.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04" name="Google Shape;10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3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43725" y="468175"/>
            <a:ext cx="2146425" cy="214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12" name="Google Shape;112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Problema formală:</a:t>
            </a:r>
            <a:br>
              <a:rPr b="1" lang="ro"/>
            </a:br>
            <a:r>
              <a:rPr b="1" lang="ro"/>
              <a:t>Fie un graf neorientat G=(V,E).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Numim ”acoperire” o submulțime S⊂V cu proprietatea ca pentru orice (x,y) ∊ E avem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x∊S sau y∊S (sau x,y∊S)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Se pune problema găsirii unei acoperiri S de cardinal minim!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13" name="Google Shape;11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4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20" name="Google Shape;120;p5"/>
          <p:cNvSpPr txBox="1"/>
          <p:nvPr>
            <p:ph idx="1" type="body"/>
          </p:nvPr>
        </p:nvSpPr>
        <p:spPr>
          <a:xfrm>
            <a:off x="729450" y="2078875"/>
            <a:ext cx="7688700" cy="27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Problema formală:</a:t>
            </a:r>
            <a:br>
              <a:rPr b="1" lang="ro"/>
            </a:br>
            <a:r>
              <a:rPr b="1" lang="ro"/>
              <a:t>Fie un graf neorientat G=(V,E).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Numim ”acoperire” o submulțime S⊂V cu oriorietatea ca pentru orice (x,y) ∊ E avem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x∊S sau y∊S (sau x,y∊S)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Se pune problema găsirii unei acoperiri S de cardinal minim!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Această problemă este </a:t>
            </a:r>
            <a:r>
              <a:rPr b="1" lang="ro" u="sng"/>
              <a:t>NP-hard</a:t>
            </a:r>
            <a:r>
              <a:rPr b="1" lang="ro"/>
              <a:t>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21" name="Google Shape;12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5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28" name="Google Shape;128;p6"/>
          <p:cNvSpPr txBox="1"/>
          <p:nvPr>
            <p:ph idx="1" type="body"/>
          </p:nvPr>
        </p:nvSpPr>
        <p:spPr>
          <a:xfrm>
            <a:off x="729450" y="2078875"/>
            <a:ext cx="3842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INPUT: G=(V,E)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S=S∪{x}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lui x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29" name="Google Shape;12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6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37" name="Google Shape;137;p7"/>
          <p:cNvSpPr txBox="1"/>
          <p:nvPr>
            <p:ph idx="1" type="body"/>
          </p:nvPr>
        </p:nvSpPr>
        <p:spPr>
          <a:xfrm>
            <a:off x="729450" y="2078875"/>
            <a:ext cx="3842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INPUT: G=(V,E)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S=S∪{x}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lui x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38" name="Google Shape;13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7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5499600" y="2591525"/>
            <a:ext cx="3590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Q1. Mulțimea de noduri S este o acoperire pentru graful G?</a:t>
            </a: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DA/NU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47" name="Google Shape;147;p8"/>
          <p:cNvSpPr txBox="1"/>
          <p:nvPr>
            <p:ph idx="1" type="body"/>
          </p:nvPr>
        </p:nvSpPr>
        <p:spPr>
          <a:xfrm>
            <a:off x="729450" y="2078875"/>
            <a:ext cx="3842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INPUT: G=(V,E)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S=S∪{x}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lui x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48" name="Google Shape;14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8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8"/>
          <p:cNvSpPr txBox="1"/>
          <p:nvPr/>
        </p:nvSpPr>
        <p:spPr>
          <a:xfrm>
            <a:off x="5499600" y="2591525"/>
            <a:ext cx="3590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Q1. Mulțimea de noduri S este o acoperire pentru graful G?</a:t>
            </a: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i="0" lang="ro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DA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!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Vertex cover problem</a:t>
            </a:r>
            <a:endParaRPr/>
          </a:p>
        </p:txBody>
      </p:sp>
      <p:sp>
        <p:nvSpPr>
          <p:cNvPr id="157" name="Google Shape;157;p9"/>
          <p:cNvSpPr txBox="1"/>
          <p:nvPr>
            <p:ph idx="1" type="body"/>
          </p:nvPr>
        </p:nvSpPr>
        <p:spPr>
          <a:xfrm>
            <a:off x="729450" y="2078875"/>
            <a:ext cx="3842400" cy="30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următorul algoritm: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INPUT: G=(V,E)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E’=E; S=ø;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cât timp E’≠ø: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aleg (x,y)∊E’;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S=S∪{x}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	ștergem din E’ toate muchiile incidente lui x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return 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58" name="Google Shape;15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9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9"/>
          <p:cNvSpPr txBox="1"/>
          <p:nvPr/>
        </p:nvSpPr>
        <p:spPr>
          <a:xfrm>
            <a:off x="5499600" y="2591525"/>
            <a:ext cx="35907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Q2. Algoritmul de alături: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AutoNum type="alphaLcParenR"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Este un algoritm care generează mereu soluția optimă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AutoNum type="alphaLcParenR"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Este un algoritm 3-aproximativ pentru VCP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AutoNum type="alphaLcParenR"/>
            </a:pP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poate furniza si un răspuns de  100 de ori mai slab decât soluția optimă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